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7" r:id="rId2"/>
    <p:sldId id="258" r:id="rId3"/>
    <p:sldId id="260" r:id="rId4"/>
    <p:sldId id="269" r:id="rId5"/>
    <p:sldId id="266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налоговых и неналоговых доходов</a:t>
            </a:r>
          </a:p>
        </c:rich>
      </c:tx>
      <c:layout>
        <c:manualLayout>
          <c:xMode val="edge"/>
          <c:yMode val="edge"/>
          <c:x val="0.47305216535433126"/>
          <c:y val="9.3750000000000326E-3"/>
        </c:manualLayout>
      </c:layout>
    </c:title>
    <c:view3D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Прочие не 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519.1</c:v>
                </c:pt>
                <c:pt idx="1">
                  <c:v>394</c:v>
                </c:pt>
                <c:pt idx="2">
                  <c:v>570.6</c:v>
                </c:pt>
                <c:pt idx="3">
                  <c:v>10</c:v>
                </c:pt>
                <c:pt idx="4">
                  <c:v>49</c:v>
                </c:pt>
                <c:pt idx="5">
                  <c:v>10</c:v>
                </c:pt>
                <c:pt idx="6">
                  <c:v>60</c:v>
                </c:pt>
              </c:numCache>
            </c:numRef>
          </c:val>
        </c:ser>
        <c:shape val="pyramid"/>
        <c:axId val="59046144"/>
        <c:axId val="59122048"/>
        <c:axId val="0"/>
      </c:bar3DChart>
      <c:catAx>
        <c:axId val="59046144"/>
        <c:scaling>
          <c:orientation val="minMax"/>
        </c:scaling>
        <c:axPos val="b"/>
        <c:tickLblPos val="nextTo"/>
        <c:crossAx val="59122048"/>
        <c:crosses val="autoZero"/>
        <c:auto val="1"/>
        <c:lblAlgn val="ctr"/>
        <c:lblOffset val="100"/>
      </c:catAx>
      <c:valAx>
        <c:axId val="59122048"/>
        <c:scaling>
          <c:orientation val="minMax"/>
        </c:scaling>
        <c:axPos val="l"/>
        <c:majorGridlines/>
        <c:numFmt formatCode="General" sourceLinked="1"/>
        <c:tickLblPos val="nextTo"/>
        <c:crossAx val="59046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8012959317585409E-2"/>
          <c:y val="0.14801574803149653"/>
          <c:w val="0.54715616797900257"/>
          <c:h val="0.820734251968505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1612.5</c:v>
                </c:pt>
                <c:pt idx="1">
                  <c:v>7039.1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8012959317585423E-2"/>
          <c:y val="0.14801574803149664"/>
          <c:w val="0.54715616797900257"/>
          <c:h val="0.820734251968505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Оющегосударственные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Массовый спорт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3839.1</c:v>
                </c:pt>
                <c:pt idx="1">
                  <c:v>69.3</c:v>
                </c:pt>
                <c:pt idx="2">
                  <c:v>10</c:v>
                </c:pt>
                <c:pt idx="3">
                  <c:v>485.4</c:v>
                </c:pt>
                <c:pt idx="4">
                  <c:v>3980</c:v>
                </c:pt>
                <c:pt idx="5">
                  <c:v>10</c:v>
                </c:pt>
                <c:pt idx="6">
                  <c:v>42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86B58-7F92-4328-8997-B6C1550783C9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ECDC8-1032-424A-AAEF-F2C39368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5829094" cy="2830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ПРОЕКТ </a:t>
            </a:r>
            <a:r>
              <a:rPr lang="ru-RU" sz="4400" dirty="0" smtClean="0"/>
              <a:t>бюджета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/>
              <a:t>валуевского</a:t>
            </a:r>
            <a:r>
              <a:rPr lang="ru-RU" sz="4400" dirty="0" smtClean="0"/>
              <a:t> сельского поселения </a:t>
            </a:r>
            <a:r>
              <a:rPr lang="ru-RU" sz="4400" dirty="0" err="1" smtClean="0"/>
              <a:t>Ремонтненского</a:t>
            </a:r>
            <a:r>
              <a:rPr lang="ru-RU" sz="4400" dirty="0" smtClean="0"/>
              <a:t> Района на 2018 год  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1"/>
          <a:ext cx="9144000" cy="81539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7229"/>
                <a:gridCol w="2492527"/>
                <a:gridCol w="233674"/>
                <a:gridCol w="2990570"/>
              </a:tblGrid>
              <a:tr h="1068646">
                <a:tc gridSpan="4">
                  <a:txBody>
                    <a:bodyPr/>
                    <a:lstStyle/>
                    <a:p>
                      <a:r>
                        <a:rPr lang="ru-RU" sz="2800" dirty="0" smtClean="0"/>
                        <a:t>      ОСНОВНЫЕ</a:t>
                      </a:r>
                      <a:r>
                        <a:rPr lang="ru-RU" sz="2800" baseline="0" dirty="0" smtClean="0"/>
                        <a:t> ПАРАМЕТРЫ БЮДЖЕТА НА 2018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2499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       2018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11249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ДОХОДЫ  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8651,6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24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5938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</a:t>
                      </a:r>
                      <a:r>
                        <a:rPr lang="ru-RU" baseline="0" dirty="0" smtClean="0"/>
                        <a:t>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  </a:t>
                      </a:r>
                      <a:r>
                        <a:rPr lang="ru-RU" sz="2400" dirty="0" smtClean="0"/>
                        <a:t>7039,1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9594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8439,1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95944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</a:t>
                      </a:r>
                      <a:r>
                        <a:rPr lang="ru-RU" sz="2400" dirty="0" smtClean="0"/>
                        <a:t>212,5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785794"/>
          <a:ext cx="885828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785786" y="1071546"/>
            <a:ext cx="3414730" cy="98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ДОТАЦИИ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2428868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СУБВЕНЦИИ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4000504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ИНЫЕ МЕЖБЮДЖЕТНЫЕ ТРАСНФЕРТЫ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1071546"/>
            <a:ext cx="13573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5089,6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2428868"/>
            <a:ext cx="142876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69,5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7884" y="4000504"/>
            <a:ext cx="157163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1880,0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00100" y="50004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285852" y="642918"/>
            <a:ext cx="6500858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ДОХОДОВ БЮДЖЕТА В 2018 ГОДУ ПЛАНИРУЕТСЯ В ОБЪЕМЕ 9112,7</a:t>
            </a:r>
            <a:endParaRPr lang="ru-RU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571478"/>
          <a:ext cx="9143999" cy="645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553"/>
                <a:gridCol w="1597381"/>
                <a:gridCol w="243981"/>
                <a:gridCol w="3253084"/>
              </a:tblGrid>
              <a:tr h="632864">
                <a:tc gridSpan="4">
                  <a:txBody>
                    <a:bodyPr/>
                    <a:lstStyle/>
                    <a:p>
                      <a:r>
                        <a:rPr lang="ru-RU" sz="2800" dirty="0" smtClean="0"/>
                        <a:t>Отраслевая структура расходов на 2018 год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339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</a:p>
                    <a:p>
                      <a:r>
                        <a:rPr lang="ru-RU" sz="1400" dirty="0" smtClean="0"/>
                        <a:t> на 2016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</a:t>
                      </a:r>
                    </a:p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sz="1600" dirty="0"/>
                    </a:p>
                  </a:txBody>
                  <a:tcPr/>
                </a:tc>
              </a:tr>
              <a:tr h="6560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3841,8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</a:t>
                      </a:r>
                      <a:r>
                        <a:rPr lang="ru-RU" dirty="0" smtClean="0"/>
                        <a:t>45,5%</a:t>
                      </a:r>
                      <a:endParaRPr lang="ru-RU" dirty="0"/>
                    </a:p>
                  </a:txBody>
                  <a:tcPr/>
                </a:tc>
              </a:tr>
              <a:tr h="4564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0,8%</a:t>
                      </a:r>
                      <a:endParaRPr lang="ru-RU" dirty="0"/>
                    </a:p>
                  </a:txBody>
                  <a:tcPr/>
                </a:tc>
              </a:tr>
              <a:tr h="4749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БЕЗОПАСНОСТЬ 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0,1%</a:t>
                      </a:r>
                      <a:endParaRPr lang="ru-RU" dirty="0"/>
                    </a:p>
                  </a:txBody>
                  <a:tcPr/>
                </a:tc>
              </a:tr>
              <a:tr h="5528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ЖИЛИЩНО-КОММУНАЛЬНОЕ</a:t>
                      </a:r>
                      <a:r>
                        <a:rPr lang="ru-RU" sz="1200" baseline="0" dirty="0" smtClean="0"/>
                        <a:t>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</a:t>
                      </a:r>
                      <a:r>
                        <a:rPr lang="ru-RU" dirty="0" smtClean="0"/>
                        <a:t>5,8%</a:t>
                      </a:r>
                      <a:endParaRPr lang="ru-RU" dirty="0"/>
                    </a:p>
                  </a:txBody>
                  <a:tcPr/>
                </a:tc>
              </a:tr>
              <a:tr h="461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 И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</a:t>
                      </a:r>
                      <a:r>
                        <a:rPr lang="ru-RU" dirty="0" smtClean="0"/>
                        <a:t>47,2%</a:t>
                      </a:r>
                      <a:endParaRPr lang="ru-RU" dirty="0"/>
                    </a:p>
                  </a:txBody>
                  <a:tcPr/>
                </a:tc>
              </a:tr>
              <a:tr h="50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0,5%</a:t>
                      </a:r>
                      <a:endParaRPr lang="ru-RU" dirty="0"/>
                    </a:p>
                  </a:txBody>
                  <a:tcPr/>
                </a:tc>
              </a:tr>
              <a:tr h="642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</a:t>
                      </a:r>
                      <a:r>
                        <a:rPr lang="ru-RU" sz="1400" baseline="0" dirty="0" smtClean="0"/>
                        <a:t>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0,1%</a:t>
                      </a:r>
                      <a:endParaRPr lang="ru-RU" dirty="0"/>
                    </a:p>
                  </a:txBody>
                  <a:tcPr/>
                </a:tc>
              </a:tr>
              <a:tr h="642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</a:t>
                      </a:r>
                      <a:r>
                        <a:rPr lang="ru-RU" sz="1400" baseline="0" dirty="0" smtClean="0"/>
                        <a:t> ГОСУДАРСТВЕННОГО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0,007</a:t>
                      </a:r>
                      <a:endParaRPr lang="ru-RU" dirty="0"/>
                    </a:p>
                  </a:txBody>
                  <a:tcPr/>
                </a:tc>
              </a:tr>
              <a:tr h="419889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8439,1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 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00100" y="50004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285852" y="642918"/>
            <a:ext cx="6500858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ДОХОДОВ БЮДЖЕТА В 2018 ГОДУ ПЛАНИРУЕТСЯ В ОБЪЕМЕ 9112,7</a:t>
            </a:r>
            <a:endParaRPr lang="ru-RU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479</TotalTime>
  <Words>130</Words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ПРОЕКТ бюджета  валуевского сельского поселения Ремонтненского Района на 2018 год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Финансист</dc:creator>
  <cp:lastModifiedBy>Finansist</cp:lastModifiedBy>
  <cp:revision>71</cp:revision>
  <dcterms:modified xsi:type="dcterms:W3CDTF">2018-02-21T09:11:21Z</dcterms:modified>
</cp:coreProperties>
</file>